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1" r:id="rId7"/>
    <p:sldId id="263"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0B1B722-2BE8-4047-B82A-126E13CD0E5F}" type="datetimeFigureOut">
              <a:rPr lang="en-US" smtClean="0"/>
              <a:t>11/21/2013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5826AE9-73D9-49F6-ADC2-BABC8AC7A42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B1B722-2BE8-4047-B82A-126E13CD0E5F}" type="datetimeFigureOut">
              <a:rPr lang="en-US" smtClean="0"/>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26AE9-73D9-49F6-ADC2-BABC8AC7A42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B1B722-2BE8-4047-B82A-126E13CD0E5F}" type="datetimeFigureOut">
              <a:rPr lang="en-US" smtClean="0"/>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26AE9-73D9-49F6-ADC2-BABC8AC7A4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0B1B722-2BE8-4047-B82A-126E13CD0E5F}" type="datetimeFigureOut">
              <a:rPr lang="en-US" smtClean="0"/>
              <a:t>11/21/2013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55826AE9-73D9-49F6-ADC2-BABC8AC7A42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0B1B722-2BE8-4047-B82A-126E13CD0E5F}" type="datetimeFigureOut">
              <a:rPr lang="en-US" smtClean="0"/>
              <a:t>11/21/2013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55826AE9-73D9-49F6-ADC2-BABC8AC7A42E}"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0B1B722-2BE8-4047-B82A-126E13CD0E5F}" type="datetimeFigureOut">
              <a:rPr lang="en-US" smtClean="0"/>
              <a:t>11/21/2013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55826AE9-73D9-49F6-ADC2-BABC8AC7A4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0B1B722-2BE8-4047-B82A-126E13CD0E5F}" type="datetimeFigureOut">
              <a:rPr lang="en-US" smtClean="0"/>
              <a:t>11/21/2013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5826AE9-73D9-49F6-ADC2-BABC8AC7A42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B1B722-2BE8-4047-B82A-126E13CD0E5F}" type="datetimeFigureOut">
              <a:rPr lang="en-US" smtClean="0"/>
              <a:t>11/21/2013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826AE9-73D9-49F6-ADC2-BABC8AC7A4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0B1B722-2BE8-4047-B82A-126E13CD0E5F}" type="datetimeFigureOut">
              <a:rPr lang="en-US" smtClean="0"/>
              <a:t>11/21/2013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55826AE9-73D9-49F6-ADC2-BABC8AC7A4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0B1B722-2BE8-4047-B82A-126E13CD0E5F}" type="datetimeFigureOut">
              <a:rPr lang="en-US" smtClean="0"/>
              <a:t>11/21/2013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5826AE9-73D9-49F6-ADC2-BABC8AC7A42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0B1B722-2BE8-4047-B82A-126E13CD0E5F}" type="datetimeFigureOut">
              <a:rPr lang="en-US" smtClean="0"/>
              <a:t>11/21/2013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5826AE9-73D9-49F6-ADC2-BABC8AC7A42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0B1B722-2BE8-4047-B82A-126E13CD0E5F}" type="datetimeFigureOut">
              <a:rPr lang="en-US" smtClean="0"/>
              <a:t>11/21/2013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5826AE9-73D9-49F6-ADC2-BABC8AC7A42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990600"/>
            <a:ext cx="8062912" cy="1255713"/>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Civil Disobedience:</a:t>
            </a:r>
            <a:br>
              <a:rPr lang="en-US" dirty="0"/>
            </a:br>
            <a:r>
              <a:rPr lang="en-US" dirty="0"/>
              <a:t>Underground Railroad-</a:t>
            </a:r>
            <a:br>
              <a:rPr lang="en-US" dirty="0"/>
            </a:br>
            <a:r>
              <a:rPr lang="en-US" dirty="0"/>
              <a:t> Racial Rights</a:t>
            </a:r>
          </a:p>
        </p:txBody>
      </p:sp>
      <p:sp>
        <p:nvSpPr>
          <p:cNvPr id="3" name="Subtitle 2"/>
          <p:cNvSpPr>
            <a:spLocks noGrp="1"/>
          </p:cNvSpPr>
          <p:nvPr>
            <p:ph type="subTitle" idx="1"/>
          </p:nvPr>
        </p:nvSpPr>
        <p:spPr>
          <a:xfrm>
            <a:off x="533400" y="3886200"/>
            <a:ext cx="8062912" cy="1752600"/>
          </a:xfrm>
        </p:spPr>
        <p:txBody>
          <a:bodyPr>
            <a:normAutofit lnSpcReduction="10000"/>
          </a:bodyPr>
          <a:lstStyle/>
          <a:p>
            <a:endParaRPr lang="en-US" b="1" dirty="0" smtClean="0"/>
          </a:p>
          <a:p>
            <a:r>
              <a:rPr lang="en-US" b="1" dirty="0" smtClean="0"/>
              <a:t>Korey Lewis, Paris Hill, Shakora Walker</a:t>
            </a:r>
          </a:p>
          <a:p>
            <a:r>
              <a:rPr lang="en-US" b="1" dirty="0" smtClean="0"/>
              <a:t>Period 1A</a:t>
            </a:r>
          </a:p>
          <a:p>
            <a:r>
              <a:rPr lang="en-US" b="1" dirty="0" smtClean="0"/>
              <a:t>Ms. Stephens </a:t>
            </a:r>
          </a:p>
          <a:p>
            <a:endParaRPr lang="en-US" dirty="0"/>
          </a:p>
        </p:txBody>
      </p:sp>
    </p:spTree>
    <p:extLst>
      <p:ext uri="{BB962C8B-B14F-4D97-AF65-F5344CB8AC3E}">
        <p14:creationId xmlns:p14="http://schemas.microsoft.com/office/powerpoint/2010/main" val="1369315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u="sng" dirty="0" smtClean="0"/>
              <a:t>Quotes On Civil Disobedience </a:t>
            </a:r>
            <a:endParaRPr lang="en-US" sz="4000" u="sng" dirty="0"/>
          </a:p>
        </p:txBody>
      </p:sp>
      <p:sp>
        <p:nvSpPr>
          <p:cNvPr id="3" name="Content Placeholder 2"/>
          <p:cNvSpPr>
            <a:spLocks noGrp="1"/>
          </p:cNvSpPr>
          <p:nvPr>
            <p:ph idx="1"/>
          </p:nvPr>
        </p:nvSpPr>
        <p:spPr/>
        <p:txBody>
          <a:bodyPr>
            <a:normAutofit fontScale="92500" lnSpcReduction="20000"/>
          </a:bodyPr>
          <a:lstStyle/>
          <a:p>
            <a:r>
              <a:rPr lang="en-US" dirty="0" smtClean="0"/>
              <a:t>One has a moral responsibility to disobey unjust laws</a:t>
            </a:r>
          </a:p>
          <a:p>
            <a:pPr marL="64008" indent="0">
              <a:buNone/>
            </a:pPr>
            <a:r>
              <a:rPr lang="en-US" dirty="0" smtClean="0"/>
              <a:t> -   Martin Luther King Jr.</a:t>
            </a:r>
          </a:p>
          <a:p>
            <a:r>
              <a:rPr lang="en-US" dirty="0" smtClean="0"/>
              <a:t>If the machine of government is of such nature that it requires you to be the agent of injustice to another, then, I say, break the law</a:t>
            </a:r>
          </a:p>
          <a:p>
            <a:pPr>
              <a:buFontTx/>
              <a:buChar char="-"/>
            </a:pPr>
            <a:r>
              <a:rPr lang="en-US" dirty="0" smtClean="0"/>
              <a:t>Henry David Thoreau </a:t>
            </a:r>
          </a:p>
          <a:p>
            <a:r>
              <a:rPr lang="en-US" dirty="0"/>
              <a:t> </a:t>
            </a:r>
            <a:r>
              <a:rPr lang="en-US" dirty="0" smtClean="0"/>
              <a:t>It was civil disobedience that won them their civil rights </a:t>
            </a:r>
          </a:p>
          <a:p>
            <a:pPr>
              <a:buFontTx/>
              <a:buChar char="-"/>
            </a:pPr>
            <a:r>
              <a:rPr lang="en-US" dirty="0" smtClean="0"/>
              <a:t>Tariq Ali </a:t>
            </a:r>
          </a:p>
          <a:p>
            <a:pPr marL="64008" indent="0">
              <a:buNone/>
            </a:pPr>
            <a:endParaRPr lang="en-US" dirty="0" smtClean="0"/>
          </a:p>
          <a:p>
            <a:pPr marL="64008" indent="0">
              <a:buNone/>
            </a:pPr>
            <a:endParaRPr lang="en-US" dirty="0"/>
          </a:p>
        </p:txBody>
      </p:sp>
    </p:spTree>
    <p:extLst>
      <p:ext uri="{BB962C8B-B14F-4D97-AF65-F5344CB8AC3E}">
        <p14:creationId xmlns:p14="http://schemas.microsoft.com/office/powerpoint/2010/main" val="4256603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Underground Railroad</a:t>
            </a:r>
            <a:endParaRPr lang="en-US" u="sng" dirty="0"/>
          </a:p>
        </p:txBody>
      </p:sp>
      <p:sp>
        <p:nvSpPr>
          <p:cNvPr id="3" name="Content Placeholder 2"/>
          <p:cNvSpPr>
            <a:spLocks noGrp="1"/>
          </p:cNvSpPr>
          <p:nvPr>
            <p:ph idx="1"/>
          </p:nvPr>
        </p:nvSpPr>
        <p:spPr>
          <a:xfrm>
            <a:off x="457200" y="1882808"/>
            <a:ext cx="4419600" cy="4572000"/>
          </a:xfrm>
        </p:spPr>
        <p:txBody>
          <a:bodyPr>
            <a:normAutofit fontScale="85000" lnSpcReduction="10000"/>
          </a:bodyPr>
          <a:lstStyle/>
          <a:p>
            <a:r>
              <a:rPr lang="en-US" sz="2800" dirty="0">
                <a:latin typeface="Arial Unicode MS" pitchFamily="34" charset="-128"/>
                <a:ea typeface="Arial Unicode MS" pitchFamily="34" charset="-128"/>
                <a:cs typeface="Arial Unicode MS" pitchFamily="34" charset="-128"/>
              </a:rPr>
              <a:t>The Underground Railroad began in the </a:t>
            </a:r>
            <a:r>
              <a:rPr lang="en-US" sz="2800" dirty="0" smtClean="0">
                <a:latin typeface="Arial Unicode MS" pitchFamily="34" charset="-128"/>
                <a:ea typeface="Arial Unicode MS" pitchFamily="34" charset="-128"/>
                <a:cs typeface="Arial Unicode MS" pitchFamily="34" charset="-128"/>
              </a:rPr>
              <a:t>1820s</a:t>
            </a:r>
          </a:p>
          <a:p>
            <a:r>
              <a:rPr lang="en-US" sz="2800" dirty="0" smtClean="0">
                <a:latin typeface="Arial Unicode MS" pitchFamily="34" charset="-128"/>
                <a:ea typeface="Arial Unicode MS" pitchFamily="34" charset="-128"/>
                <a:cs typeface="Arial Unicode MS" pitchFamily="34" charset="-128"/>
              </a:rPr>
              <a:t>Secret routes and safe houses used by black slaves to escape to free states. An organized system to assist runaway slaves</a:t>
            </a:r>
          </a:p>
          <a:p>
            <a:r>
              <a:rPr lang="en-US" sz="2800" dirty="0" smtClean="0">
                <a:latin typeface="Arial Unicode MS" pitchFamily="34" charset="-128"/>
                <a:ea typeface="Arial Unicode MS" pitchFamily="34" charset="-128"/>
                <a:cs typeface="Arial Unicode MS" pitchFamily="34" charset="-128"/>
              </a:rPr>
              <a:t>For the slave running away north wasn’t easy. The </a:t>
            </a:r>
            <a:r>
              <a:rPr lang="en-US" sz="2800" dirty="0">
                <a:latin typeface="Arial Unicode MS" pitchFamily="34" charset="-128"/>
                <a:ea typeface="Arial Unicode MS" pitchFamily="34" charset="-128"/>
                <a:cs typeface="Arial Unicode MS" pitchFamily="34" charset="-128"/>
              </a:rPr>
              <a:t>South lost 100,000 slaves between 1810 and 1850.</a:t>
            </a:r>
            <a:r>
              <a:rPr lang="en-US" sz="2400" dirty="0"/>
              <a:t/>
            </a:r>
            <a:br>
              <a:rPr lang="en-US" sz="2400" dirty="0"/>
            </a:br>
            <a:endParaRPr lang="en-US" sz="2400" dirty="0">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752600"/>
            <a:ext cx="2514600" cy="4419600"/>
          </a:xfrm>
          <a:prstGeom prst="rect">
            <a:avLst/>
          </a:prstGeom>
        </p:spPr>
      </p:pic>
    </p:spTree>
    <p:extLst>
      <p:ext uri="{BB962C8B-B14F-4D97-AF65-F5344CB8AC3E}">
        <p14:creationId xmlns:p14="http://schemas.microsoft.com/office/powerpoint/2010/main" val="3142988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Underground Railroad</a:t>
            </a:r>
            <a:endParaRPr lang="en-US" u="sng" dirty="0"/>
          </a:p>
        </p:txBody>
      </p:sp>
      <p:sp>
        <p:nvSpPr>
          <p:cNvPr id="3" name="Content Placeholder 2"/>
          <p:cNvSpPr>
            <a:spLocks noGrp="1"/>
          </p:cNvSpPr>
          <p:nvPr>
            <p:ph idx="1"/>
          </p:nvPr>
        </p:nvSpPr>
        <p:spPr>
          <a:xfrm>
            <a:off x="457200" y="1882808"/>
            <a:ext cx="4343400" cy="4572000"/>
          </a:xfrm>
        </p:spPr>
        <p:txBody>
          <a:bodyPr>
            <a:normAutofit/>
          </a:bodyPr>
          <a:lstStyle/>
          <a:p>
            <a:r>
              <a:rPr lang="en-US" sz="2000" dirty="0" smtClean="0">
                <a:latin typeface="Arial Unicode MS" pitchFamily="34" charset="-128"/>
                <a:ea typeface="Arial Unicode MS" pitchFamily="34" charset="-128"/>
                <a:cs typeface="Arial Unicode MS" pitchFamily="34" charset="-128"/>
              </a:rPr>
              <a:t>The </a:t>
            </a:r>
            <a:r>
              <a:rPr lang="en-US" sz="2000" dirty="0">
                <a:latin typeface="Arial Unicode MS" pitchFamily="34" charset="-128"/>
                <a:ea typeface="Arial Unicode MS" pitchFamily="34" charset="-128"/>
                <a:cs typeface="Arial Unicode MS" pitchFamily="34" charset="-128"/>
              </a:rPr>
              <a:t>most controversial issues of the slave era was the right of slave owners to the return of runaway slaves who reached free </a:t>
            </a:r>
            <a:r>
              <a:rPr lang="en-US" sz="2000" dirty="0" smtClean="0">
                <a:latin typeface="Arial Unicode MS" pitchFamily="34" charset="-128"/>
                <a:ea typeface="Arial Unicode MS" pitchFamily="34" charset="-128"/>
                <a:cs typeface="Arial Unicode MS" pitchFamily="34" charset="-128"/>
              </a:rPr>
              <a:t>States.</a:t>
            </a:r>
          </a:p>
          <a:p>
            <a:r>
              <a:rPr lang="en-US" sz="2000" dirty="0" smtClean="0">
                <a:latin typeface="Arial Unicode MS" pitchFamily="34" charset="-128"/>
                <a:ea typeface="Arial Unicode MS" pitchFamily="34" charset="-128"/>
                <a:cs typeface="Arial Unicode MS" pitchFamily="34" charset="-128"/>
              </a:rPr>
              <a:t>Slave act of 1850 approved by President Fillmore</a:t>
            </a:r>
          </a:p>
          <a:p>
            <a:r>
              <a:rPr lang="en-US" sz="2000" dirty="0" smtClean="0">
                <a:latin typeface="Arial Unicode MS" pitchFamily="34" charset="-128"/>
                <a:ea typeface="Arial Unicode MS" pitchFamily="34" charset="-128"/>
                <a:cs typeface="Arial Unicode MS" pitchFamily="34" charset="-128"/>
              </a:rPr>
              <a:t>The act required all slaves to be returned to their owners. Slave catchers believed that slaves were beneficial aspect for the south.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1905000"/>
            <a:ext cx="3124200" cy="4191000"/>
          </a:xfrm>
          <a:prstGeom prst="rect">
            <a:avLst/>
          </a:prstGeom>
        </p:spPr>
      </p:pic>
    </p:spTree>
    <p:extLst>
      <p:ext uri="{BB962C8B-B14F-4D97-AF65-F5344CB8AC3E}">
        <p14:creationId xmlns:p14="http://schemas.microsoft.com/office/powerpoint/2010/main" val="2401418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Underground Injustice</a:t>
            </a:r>
            <a:endParaRPr lang="en-US" u="sng" dirty="0"/>
          </a:p>
        </p:txBody>
      </p:sp>
      <p:sp>
        <p:nvSpPr>
          <p:cNvPr id="3" name="Content Placeholder 2"/>
          <p:cNvSpPr>
            <a:spLocks noGrp="1"/>
          </p:cNvSpPr>
          <p:nvPr>
            <p:ph idx="1"/>
          </p:nvPr>
        </p:nvSpPr>
        <p:spPr/>
        <p:txBody>
          <a:bodyPr>
            <a:normAutofit/>
          </a:bodyPr>
          <a:lstStyle/>
          <a:p>
            <a:r>
              <a:rPr lang="en-US" sz="3200" dirty="0">
                <a:latin typeface="Arial Unicode MS" pitchFamily="34" charset="-128"/>
                <a:ea typeface="Arial Unicode MS" pitchFamily="34" charset="-128"/>
                <a:cs typeface="Arial Unicode MS" pitchFamily="34" charset="-128"/>
              </a:rPr>
              <a:t>The Underground </a:t>
            </a:r>
            <a:r>
              <a:rPr lang="en-US" sz="3200" dirty="0" smtClean="0">
                <a:latin typeface="Arial Unicode MS" pitchFamily="34" charset="-128"/>
                <a:ea typeface="Arial Unicode MS" pitchFamily="34" charset="-128"/>
                <a:cs typeface="Arial Unicode MS" pitchFamily="34" charset="-128"/>
              </a:rPr>
              <a:t>Railroad the </a:t>
            </a:r>
            <a:r>
              <a:rPr lang="en-US" sz="3200" dirty="0">
                <a:latin typeface="Arial Unicode MS" pitchFamily="34" charset="-128"/>
                <a:ea typeface="Arial Unicode MS" pitchFamily="34" charset="-128"/>
                <a:cs typeface="Arial Unicode MS" pitchFamily="34" charset="-128"/>
              </a:rPr>
              <a:t>resistance </a:t>
            </a:r>
            <a:r>
              <a:rPr lang="en-US" sz="3200" dirty="0" smtClean="0">
                <a:latin typeface="Arial Unicode MS" pitchFamily="34" charset="-128"/>
                <a:ea typeface="Arial Unicode MS" pitchFamily="34" charset="-128"/>
                <a:cs typeface="Arial Unicode MS" pitchFamily="34" charset="-128"/>
              </a:rPr>
              <a:t>to enslavement </a:t>
            </a:r>
            <a:r>
              <a:rPr lang="en-US" sz="3200" dirty="0">
                <a:latin typeface="Arial Unicode MS" pitchFamily="34" charset="-128"/>
                <a:ea typeface="Arial Unicode MS" pitchFamily="34" charset="-128"/>
                <a:cs typeface="Arial Unicode MS" pitchFamily="34" charset="-128"/>
              </a:rPr>
              <a:t>through escape and flight, through the end of the Civil </a:t>
            </a:r>
            <a:r>
              <a:rPr lang="en-US" sz="3200" dirty="0" smtClean="0">
                <a:latin typeface="Arial Unicode MS" pitchFamily="34" charset="-128"/>
                <a:ea typeface="Arial Unicode MS" pitchFamily="34" charset="-128"/>
                <a:cs typeface="Arial Unicode MS" pitchFamily="34" charset="-128"/>
              </a:rPr>
              <a:t>War</a:t>
            </a:r>
            <a:r>
              <a:rPr lang="en-US" sz="3200" dirty="0" smtClean="0"/>
              <a:t>.</a:t>
            </a:r>
          </a:p>
          <a:p>
            <a:r>
              <a:rPr lang="en-US" sz="3200" dirty="0" smtClean="0">
                <a:latin typeface="Arial Unicode MS" pitchFamily="34" charset="-128"/>
                <a:ea typeface="Arial Unicode MS" pitchFamily="34" charset="-128"/>
                <a:cs typeface="Arial Unicode MS" pitchFamily="34" charset="-128"/>
              </a:rPr>
              <a:t>African Americans want to gain their freedom by escaping</a:t>
            </a:r>
          </a:p>
          <a:p>
            <a:r>
              <a:rPr lang="en-US" sz="3200" dirty="0" smtClean="0">
                <a:latin typeface="Arial Unicode MS" pitchFamily="34" charset="-128"/>
                <a:ea typeface="Arial Unicode MS" pitchFamily="34" charset="-128"/>
                <a:cs typeface="Arial Unicode MS" pitchFamily="34" charset="-128"/>
              </a:rPr>
              <a:t>Slaves wanted to be free to </a:t>
            </a:r>
            <a:r>
              <a:rPr lang="en-US" sz="3200" dirty="0" smtClean="0">
                <a:latin typeface="Arial Unicode MS" pitchFamily="34" charset="-128"/>
                <a:ea typeface="Arial Unicode MS" pitchFamily="34" charset="-128"/>
                <a:cs typeface="Arial Unicode MS" pitchFamily="34" charset="-128"/>
              </a:rPr>
              <a:t>do anything they want and not be kept as or looked as property</a:t>
            </a:r>
          </a:p>
          <a:p>
            <a:pPr marL="64008" indent="0">
              <a:buNone/>
            </a:pPr>
            <a:endParaRPr lang="en-US" sz="2400" dirty="0" smtClean="0">
              <a:latin typeface="Arial Unicode MS" pitchFamily="34" charset="-128"/>
              <a:ea typeface="Arial Unicode MS" pitchFamily="34" charset="-128"/>
              <a:cs typeface="Arial Unicode MS" pitchFamily="34" charset="-128"/>
            </a:endParaRPr>
          </a:p>
          <a:p>
            <a:pPr marL="64008" indent="0">
              <a:buNone/>
            </a:pPr>
            <a:endParaRPr lang="en-US" sz="2400"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484504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Actions Taken in Protest</a:t>
            </a:r>
            <a:endParaRPr lang="en-US" u="sng" dirty="0"/>
          </a:p>
        </p:txBody>
      </p:sp>
      <p:sp>
        <p:nvSpPr>
          <p:cNvPr id="3" name="Content Placeholder 2"/>
          <p:cNvSpPr>
            <a:spLocks noGrp="1"/>
          </p:cNvSpPr>
          <p:nvPr>
            <p:ph idx="1"/>
          </p:nvPr>
        </p:nvSpPr>
        <p:spPr/>
        <p:txBody>
          <a:bodyPr>
            <a:normAutofit lnSpcReduction="10000"/>
          </a:bodyPr>
          <a:lstStyle/>
          <a:p>
            <a:r>
              <a:rPr lang="en-US" sz="2600" dirty="0" smtClean="0"/>
              <a:t>Antislavery Groups and Meetings</a:t>
            </a:r>
          </a:p>
          <a:p>
            <a:r>
              <a:rPr lang="en-US" sz="2600" dirty="0" smtClean="0"/>
              <a:t>The </a:t>
            </a:r>
            <a:r>
              <a:rPr lang="en-US" sz="2600" dirty="0"/>
              <a:t>safe houses used as hiding places along the lines of the Underground Railroad were called stations</a:t>
            </a:r>
            <a:r>
              <a:rPr lang="en-US" sz="2600" dirty="0" smtClean="0"/>
              <a:t>.</a:t>
            </a:r>
          </a:p>
          <a:p>
            <a:r>
              <a:rPr lang="en-US" sz="2600" dirty="0"/>
              <a:t>Conductors helped runaway slaves by providing them with safe passage to and from stations</a:t>
            </a:r>
            <a:r>
              <a:rPr lang="en-US" sz="2600" dirty="0" smtClean="0"/>
              <a:t>.</a:t>
            </a:r>
          </a:p>
          <a:p>
            <a:r>
              <a:rPr lang="en-US" sz="2600" dirty="0"/>
              <a:t>The abolition movement began when individuals such as William Lloyd Garrison and Arthur and Lewis Tappan formed the American Anti-Slavery Society.</a:t>
            </a:r>
            <a:endParaRPr lang="en-US" sz="2600" dirty="0" smtClean="0"/>
          </a:p>
          <a:p>
            <a:endParaRPr lang="en-US" dirty="0" smtClean="0"/>
          </a:p>
          <a:p>
            <a:endParaRPr lang="en-US" dirty="0"/>
          </a:p>
        </p:txBody>
      </p:sp>
    </p:spTree>
    <p:extLst>
      <p:ext uri="{BB962C8B-B14F-4D97-AF65-F5344CB8AC3E}">
        <p14:creationId xmlns:p14="http://schemas.microsoft.com/office/powerpoint/2010/main" val="17878829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u="sng" dirty="0" smtClean="0"/>
              <a:t>Success Or Failure </a:t>
            </a:r>
            <a:endParaRPr lang="en-US" u="sng" dirty="0"/>
          </a:p>
        </p:txBody>
      </p:sp>
      <p:sp>
        <p:nvSpPr>
          <p:cNvPr id="5" name="Content Placeholder 4"/>
          <p:cNvSpPr>
            <a:spLocks noGrp="1"/>
          </p:cNvSpPr>
          <p:nvPr>
            <p:ph sz="half" idx="1"/>
          </p:nvPr>
        </p:nvSpPr>
        <p:spPr/>
        <p:txBody>
          <a:bodyPr>
            <a:normAutofit lnSpcReduction="10000"/>
          </a:bodyPr>
          <a:lstStyle/>
          <a:p>
            <a:r>
              <a:rPr lang="en-US" sz="2000" dirty="0" smtClean="0"/>
              <a:t>Congress passed the fugitive slave act of 1850 which aboded slave owners or their agents to call on federal, state, and local law enforcement officials in non-slavery holdings states to assist in capturing fugitive slaves</a:t>
            </a:r>
          </a:p>
          <a:p>
            <a:r>
              <a:rPr lang="en-US" sz="2000" dirty="0" smtClean="0"/>
              <a:t>Gave Freedom to thousands of enslaved women, men, and children.</a:t>
            </a:r>
          </a:p>
          <a:p>
            <a:r>
              <a:rPr lang="en-US" sz="2000" dirty="0" smtClean="0"/>
              <a:t>U. R. Hastened the destruction of slavery</a:t>
            </a:r>
            <a:endParaRPr lang="en-US" sz="2000" dirty="0"/>
          </a:p>
        </p:txBody>
      </p:sp>
      <p:sp>
        <p:nvSpPr>
          <p:cNvPr id="6" name="Content Placeholder 5"/>
          <p:cNvSpPr>
            <a:spLocks noGrp="1"/>
          </p:cNvSpPr>
          <p:nvPr>
            <p:ph sz="half" idx="2"/>
          </p:nvPr>
        </p:nvSpPr>
        <p:spPr/>
        <p:txBody>
          <a:bodyPr>
            <a:normAutofit lnSpcReduction="10000"/>
          </a:bodyPr>
          <a:lstStyle/>
          <a:p>
            <a:r>
              <a:rPr lang="en-US" sz="2000" dirty="0" smtClean="0"/>
              <a:t>The law was greatly abused</a:t>
            </a:r>
          </a:p>
          <a:p>
            <a:r>
              <a:rPr lang="en-US" sz="2000" dirty="0" smtClean="0"/>
              <a:t>Slave catchers started abducting free born African American slaves</a:t>
            </a:r>
            <a:endParaRPr lang="en-US" sz="2000" dirty="0"/>
          </a:p>
        </p:txBody>
      </p:sp>
    </p:spTree>
    <p:extLst>
      <p:ext uri="{BB962C8B-B14F-4D97-AF65-F5344CB8AC3E}">
        <p14:creationId xmlns:p14="http://schemas.microsoft.com/office/powerpoint/2010/main" val="2071419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Henry Thoreau</a:t>
            </a:r>
            <a:endParaRPr lang="en-US" u="sng" dirty="0"/>
          </a:p>
        </p:txBody>
      </p:sp>
      <p:sp>
        <p:nvSpPr>
          <p:cNvPr id="5" name="Content Placeholder 4"/>
          <p:cNvSpPr>
            <a:spLocks noGrp="1"/>
          </p:cNvSpPr>
          <p:nvPr>
            <p:ph idx="1"/>
          </p:nvPr>
        </p:nvSpPr>
        <p:spPr>
          <a:xfrm>
            <a:off x="457200" y="1882808"/>
            <a:ext cx="4953000" cy="4572000"/>
          </a:xfrm>
        </p:spPr>
        <p:txBody>
          <a:bodyPr>
            <a:noAutofit/>
          </a:bodyPr>
          <a:lstStyle/>
          <a:p>
            <a:r>
              <a:rPr lang="en-US" sz="2400" dirty="0">
                <a:latin typeface="Arial Unicode MS" pitchFamily="34" charset="-128"/>
                <a:ea typeface="Arial Unicode MS" pitchFamily="34" charset="-128"/>
                <a:cs typeface="Arial Unicode MS" pitchFamily="34" charset="-128"/>
              </a:rPr>
              <a:t>A</a:t>
            </a:r>
            <a:r>
              <a:rPr lang="en-US" sz="2400" dirty="0" smtClean="0">
                <a:latin typeface="Arial Unicode MS" pitchFamily="34" charset="-128"/>
                <a:ea typeface="Arial Unicode MS" pitchFamily="34" charset="-128"/>
                <a:cs typeface="Arial Unicode MS" pitchFamily="34" charset="-128"/>
              </a:rPr>
              <a:t>n </a:t>
            </a:r>
            <a:r>
              <a:rPr lang="en-US" sz="2400" dirty="0">
                <a:latin typeface="Arial Unicode MS" pitchFamily="34" charset="-128"/>
                <a:ea typeface="Arial Unicode MS" pitchFamily="34" charset="-128"/>
                <a:cs typeface="Arial Unicode MS" pitchFamily="34" charset="-128"/>
              </a:rPr>
              <a:t>American author, poet, philosopher, abolitionist, naturalist, tax resister, development critic, surveyor, historian, and leading </a:t>
            </a:r>
            <a:r>
              <a:rPr lang="en-US" sz="2400" dirty="0" smtClean="0">
                <a:latin typeface="Arial Unicode MS" pitchFamily="34" charset="-128"/>
                <a:ea typeface="Arial Unicode MS" pitchFamily="34" charset="-128"/>
                <a:cs typeface="Arial Unicode MS" pitchFamily="34" charset="-128"/>
              </a:rPr>
              <a:t>transcendentalist.</a:t>
            </a:r>
          </a:p>
          <a:p>
            <a:r>
              <a:rPr lang="en-US" sz="2400" dirty="0" smtClean="0">
                <a:latin typeface="Arial Unicode MS" pitchFamily="34" charset="-128"/>
                <a:ea typeface="Arial Unicode MS" pitchFamily="34" charset="-128"/>
                <a:cs typeface="Arial Unicode MS" pitchFamily="34" charset="-128"/>
              </a:rPr>
              <a:t>July 12, 1817 – May 6, 1862</a:t>
            </a:r>
          </a:p>
          <a:p>
            <a:r>
              <a:rPr lang="en-US" sz="2400" dirty="0" smtClean="0">
                <a:latin typeface="Arial Unicode MS" pitchFamily="34" charset="-128"/>
                <a:ea typeface="Arial Unicode MS" pitchFamily="34" charset="-128"/>
                <a:cs typeface="Arial Unicode MS" pitchFamily="34" charset="-128"/>
              </a:rPr>
              <a:t>Thoreau went to Harvard University. He study Greek, </a:t>
            </a:r>
            <a:r>
              <a:rPr lang="en-US" sz="2400" dirty="0" smtClean="0">
                <a:latin typeface="Arial Unicode MS" pitchFamily="34" charset="-128"/>
                <a:ea typeface="Arial Unicode MS" pitchFamily="34" charset="-128"/>
                <a:cs typeface="Arial Unicode MS" pitchFamily="34" charset="-128"/>
              </a:rPr>
              <a:t>Latin</a:t>
            </a:r>
            <a:r>
              <a:rPr lang="en-US" sz="2400" dirty="0" smtClean="0">
                <a:latin typeface="Arial Unicode MS" pitchFamily="34" charset="-128"/>
                <a:ea typeface="Arial Unicode MS" pitchFamily="34" charset="-128"/>
                <a:cs typeface="Arial Unicode MS" pitchFamily="34" charset="-128"/>
              </a:rPr>
              <a:t>, and German </a:t>
            </a:r>
          </a:p>
          <a:p>
            <a:r>
              <a:rPr lang="en-US" sz="2400" dirty="0" smtClean="0">
                <a:latin typeface="Arial Unicode MS" pitchFamily="34" charset="-128"/>
                <a:ea typeface="Arial Unicode MS" pitchFamily="34" charset="-128"/>
                <a:cs typeface="Arial Unicode MS" pitchFamily="34" charset="-128"/>
              </a:rPr>
              <a:t>Thoreau was an antislavery activist </a:t>
            </a:r>
            <a:endParaRPr lang="en-US" sz="2400" dirty="0">
              <a:latin typeface="Arial Unicode MS" pitchFamily="34" charset="-128"/>
              <a:ea typeface="Arial Unicode MS" pitchFamily="34" charset="-128"/>
              <a:cs typeface="Arial Unicode MS" pitchFamily="34" charset="-12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3018" y="1600200"/>
            <a:ext cx="2438400" cy="4648200"/>
          </a:xfrm>
          <a:prstGeom prst="rect">
            <a:avLst/>
          </a:prstGeom>
        </p:spPr>
      </p:pic>
    </p:spTree>
    <p:extLst>
      <p:ext uri="{BB962C8B-B14F-4D97-AF65-F5344CB8AC3E}">
        <p14:creationId xmlns:p14="http://schemas.microsoft.com/office/powerpoint/2010/main" val="2716307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Henry Thoreau’s Concept</a:t>
            </a:r>
            <a:endParaRPr lang="en-US" u="sng" dirty="0"/>
          </a:p>
        </p:txBody>
      </p:sp>
      <p:sp>
        <p:nvSpPr>
          <p:cNvPr id="6" name="Content Placeholder 5"/>
          <p:cNvSpPr>
            <a:spLocks noGrp="1"/>
          </p:cNvSpPr>
          <p:nvPr>
            <p:ph idx="1"/>
          </p:nvPr>
        </p:nvSpPr>
        <p:spPr/>
        <p:txBody>
          <a:bodyPr>
            <a:normAutofit lnSpcReduction="10000"/>
          </a:bodyPr>
          <a:lstStyle/>
          <a:p>
            <a:r>
              <a:rPr lang="en-US" dirty="0"/>
              <a:t>Thoreau was </a:t>
            </a:r>
            <a:r>
              <a:rPr lang="en-US" dirty="0" smtClean="0"/>
              <a:t>moved </a:t>
            </a:r>
            <a:r>
              <a:rPr lang="en-US" dirty="0"/>
              <a:t>to activism against injustice. In the 1850s he was a risk-taker on the underground </a:t>
            </a:r>
            <a:r>
              <a:rPr lang="en-US" dirty="0" smtClean="0"/>
              <a:t>railroad.</a:t>
            </a:r>
          </a:p>
          <a:p>
            <a:r>
              <a:rPr lang="en-US" dirty="0"/>
              <a:t>A</a:t>
            </a:r>
            <a:r>
              <a:rPr lang="en-US" dirty="0" smtClean="0"/>
              <a:t>n </a:t>
            </a:r>
            <a:r>
              <a:rPr lang="en-US" dirty="0"/>
              <a:t>outspoken defender even of extremism to defeat proslavery forces in a divided America. </a:t>
            </a:r>
            <a:endParaRPr lang="en-US" dirty="0" smtClean="0"/>
          </a:p>
          <a:p>
            <a:r>
              <a:rPr lang="en-US" dirty="0" smtClean="0"/>
              <a:t>Henry </a:t>
            </a:r>
            <a:r>
              <a:rPr lang="en-US" dirty="0"/>
              <a:t>Thoreau more often than any other man in </a:t>
            </a:r>
            <a:r>
              <a:rPr lang="en-US" dirty="0" smtClean="0"/>
              <a:t>Concord looked </a:t>
            </a:r>
            <a:r>
              <a:rPr lang="en-US" dirty="0"/>
              <a:t>after the underground railroad's night passengers in Concord, another activist recalled.</a:t>
            </a:r>
          </a:p>
        </p:txBody>
      </p:sp>
    </p:spTree>
    <p:extLst>
      <p:ext uri="{BB962C8B-B14F-4D97-AF65-F5344CB8AC3E}">
        <p14:creationId xmlns:p14="http://schemas.microsoft.com/office/powerpoint/2010/main" val="1388093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  Henry Thoreau’s </a:t>
            </a:r>
            <a:br>
              <a:rPr lang="en-US" u="sng" dirty="0" smtClean="0"/>
            </a:br>
            <a:r>
              <a:rPr lang="en-US" u="sng" dirty="0" smtClean="0"/>
              <a:t>Slavery In Massachusetts</a:t>
            </a:r>
            <a:endParaRPr lang="en-US" u="sng" dirty="0"/>
          </a:p>
        </p:txBody>
      </p:sp>
      <p:sp>
        <p:nvSpPr>
          <p:cNvPr id="3" name="Content Placeholder 2"/>
          <p:cNvSpPr>
            <a:spLocks noGrp="1"/>
          </p:cNvSpPr>
          <p:nvPr>
            <p:ph idx="1"/>
          </p:nvPr>
        </p:nvSpPr>
        <p:spPr>
          <a:xfrm>
            <a:off x="457200" y="1882808"/>
            <a:ext cx="7772400" cy="4572000"/>
          </a:xfrm>
        </p:spPr>
        <p:txBody>
          <a:bodyPr>
            <a:normAutofit lnSpcReduction="10000"/>
          </a:bodyPr>
          <a:lstStyle/>
          <a:p>
            <a:r>
              <a:rPr lang="en-US" dirty="0" smtClean="0"/>
              <a:t>That </a:t>
            </a:r>
            <a:r>
              <a:rPr lang="en-US" dirty="0"/>
              <a:t>man's influence and authority were on the side of the slaveholder, and not of the </a:t>
            </a:r>
            <a:r>
              <a:rPr lang="en-US" dirty="0" smtClean="0"/>
              <a:t>slave of </a:t>
            </a:r>
            <a:r>
              <a:rPr lang="en-US" dirty="0"/>
              <a:t>the guilty, and not of the </a:t>
            </a:r>
            <a:r>
              <a:rPr lang="en-US" dirty="0" smtClean="0"/>
              <a:t>innocent </a:t>
            </a:r>
            <a:r>
              <a:rPr lang="en-US" dirty="0"/>
              <a:t>of injustice, and not of justice</a:t>
            </a:r>
            <a:r>
              <a:rPr lang="en-US" dirty="0" smtClean="0"/>
              <a:t>.</a:t>
            </a:r>
          </a:p>
          <a:p>
            <a:pPr>
              <a:buFontTx/>
              <a:buChar char="-"/>
            </a:pPr>
            <a:r>
              <a:rPr lang="en-US" dirty="0" smtClean="0"/>
              <a:t>If a man was influence by authority and was on the side of the slave owner and not of the slave is wrong, and not fair of an innocent person, and not to overturn.</a:t>
            </a:r>
          </a:p>
          <a:p>
            <a:pPr>
              <a:buFontTx/>
              <a:buChar char="-"/>
            </a:pPr>
            <a:endParaRPr lang="en-US" dirty="0"/>
          </a:p>
        </p:txBody>
      </p:sp>
    </p:spTree>
    <p:extLst>
      <p:ext uri="{BB962C8B-B14F-4D97-AF65-F5344CB8AC3E}">
        <p14:creationId xmlns:p14="http://schemas.microsoft.com/office/powerpoint/2010/main" val="27374022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129</TotalTime>
  <Words>570</Words>
  <Application>Microsoft Office PowerPoint</Application>
  <PresentationFormat>On-screen Show (4:3)</PresentationFormat>
  <Paragraphs>47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      Civil Disobedience: Underground Railroad-  Racial Rights</vt:lpstr>
      <vt:lpstr>Underground Railroad</vt:lpstr>
      <vt:lpstr>Underground Railroad</vt:lpstr>
      <vt:lpstr>Underground Injustice</vt:lpstr>
      <vt:lpstr>Actions Taken in Protest</vt:lpstr>
      <vt:lpstr>Success Or Failure </vt:lpstr>
      <vt:lpstr>Henry Thoreau</vt:lpstr>
      <vt:lpstr>Henry Thoreau’s Concept</vt:lpstr>
      <vt:lpstr>  Henry Thoreau’s  Slavery In Massachusetts</vt:lpstr>
      <vt:lpstr>Quotes On Civil Disobedience </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Disobedience: Underground Railroad-  Racial Rights</dc:title>
  <dc:creator>Windows User</dc:creator>
  <cp:lastModifiedBy>Windows User</cp:lastModifiedBy>
  <cp:revision>13</cp:revision>
  <dcterms:created xsi:type="dcterms:W3CDTF">2013-11-19T13:58:43Z</dcterms:created>
  <dcterms:modified xsi:type="dcterms:W3CDTF">2013-11-21T14:44:25Z</dcterms:modified>
</cp:coreProperties>
</file>